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24"/>
  </p:handoutMasterIdLst>
  <p:sldIdLst>
    <p:sldId id="327" r:id="rId3"/>
    <p:sldId id="330" r:id="rId4"/>
    <p:sldId id="331" r:id="rId6"/>
    <p:sldId id="332" r:id="rId7"/>
    <p:sldId id="298" r:id="rId8"/>
    <p:sldId id="262" r:id="rId9"/>
    <p:sldId id="264" r:id="rId10"/>
    <p:sldId id="266" r:id="rId11"/>
    <p:sldId id="284" r:id="rId12"/>
    <p:sldId id="269" r:id="rId13"/>
    <p:sldId id="304" r:id="rId14"/>
    <p:sldId id="305" r:id="rId15"/>
    <p:sldId id="307" r:id="rId16"/>
    <p:sldId id="306" r:id="rId17"/>
    <p:sldId id="308" r:id="rId18"/>
    <p:sldId id="270" r:id="rId19"/>
    <p:sldId id="309" r:id="rId20"/>
    <p:sldId id="310" r:id="rId21"/>
    <p:sldId id="311" r:id="rId22"/>
    <p:sldId id="329" r:id="rId2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customXml" Target="../customXml/item3.xml"/><Relationship Id="rId30" Type="http://schemas.openxmlformats.org/officeDocument/2006/relationships/customXml" Target="../customXml/item2.xml"/><Relationship Id="rId3" Type="http://schemas.openxmlformats.org/officeDocument/2006/relationships/slide" Target="slides/slide1.xml"/><Relationship Id="rId29" Type="http://schemas.openxmlformats.org/officeDocument/2006/relationships/customXml" Target="../customXml/item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Ika Wahyuni</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Sep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8368" y="1650365"/>
            <a:ext cx="3932238" cy="3811588"/>
          </a:xfrm>
          <a:prstGeom prst="rect">
            <a:avLst/>
          </a:prstGeom>
        </p:spPr>
        <p:txBody>
          <a:bodyPr>
            <a:normAutofit fontScale="90000"/>
          </a:bodyPr>
          <a:lstStyle/>
          <a:p>
            <a:pPr>
              <a:lnSpc>
                <a:spcPct val="100000"/>
              </a:lnSpc>
              <a:spcBef>
                <a:spcPts val="1400"/>
              </a:spcBef>
            </a:pPr>
            <a:r>
              <a:rPr lang="en-US" altLang="en-US" sz="2200">
                <a:solidFill>
                  <a:schemeClr val="accent3">
                    <a:lumMod val="25000"/>
                  </a:schemeClr>
                </a:solidFill>
                <a:latin typeface="Abadi" panose="020B0604020104020204" pitchFamily="34" charset="0"/>
              </a:rPr>
              <a:t>Top Launch Sites:</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a.  CCAFS SLC 40: 54 launches</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b. KSC LC 39A: 21 launches</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Success Rate by Orbit:</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r>
              <a:rPr lang="en-US" altLang="en-US" sz="2200">
                <a:solidFill>
                  <a:schemeClr val="accent3">
                    <a:lumMod val="25000"/>
                  </a:schemeClr>
                </a:solidFill>
                <a:latin typeface="Abadi" panose="020B0604020104020204" pitchFamily="34" charset="0"/>
              </a:rPr>
              <a:t>LEO: 0.95, VLEO: 1.0, GTO: </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0.70</a:t>
            </a:r>
            <a:endParaRPr lang="en-US" alt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Insight</a:t>
            </a:r>
            <a:endParaRPr lang="en-US" dirty="0">
              <a:solidFill>
                <a:srgbClr val="0B49CB"/>
              </a:solidFill>
            </a:endParaRPr>
          </a:p>
        </p:txBody>
      </p:sp>
      <p:pic>
        <p:nvPicPr>
          <p:cNvPr id="2" name="Picture 1" descr="Screenshot 2025-09-06 at 12.48.58"/>
          <p:cNvPicPr>
            <a:picLocks noChangeAspect="1"/>
          </p:cNvPicPr>
          <p:nvPr/>
        </p:nvPicPr>
        <p:blipFill>
          <a:blip r:embed="rId2"/>
          <a:srcRect l="52581" t="39639" r="7928" b="20713"/>
          <a:stretch>
            <a:fillRect/>
          </a:stretch>
        </p:blipFill>
        <p:spPr>
          <a:xfrm>
            <a:off x="0" y="1392555"/>
            <a:ext cx="7383145" cy="46329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693416" y="1651292"/>
            <a:ext cx="3932238" cy="3811588"/>
          </a:xfrm>
          <a:prstGeom prst="rect">
            <a:avLst/>
          </a:prstGeom>
        </p:spPr>
        <p:txBody>
          <a:bodyPr>
            <a:normAutofit/>
          </a:bodyPr>
          <a:lstStyle/>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Yearly trend:</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Success rate rose from ~0.4 (2013) to ~0.9+ after 2018</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endParaRPr lang="en-US" alt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Key Insight</a:t>
            </a:r>
            <a:endParaRPr lang="en-US" dirty="0">
              <a:solidFill>
                <a:srgbClr val="0B49CB"/>
              </a:solidFill>
              <a:latin typeface="Abadi"/>
            </a:endParaRPr>
          </a:p>
        </p:txBody>
      </p:sp>
      <p:pic>
        <p:nvPicPr>
          <p:cNvPr id="2" name="Picture 1" descr="Screenshot 2025-09-06 at 12.54.19"/>
          <p:cNvPicPr>
            <a:picLocks noChangeAspect="1"/>
          </p:cNvPicPr>
          <p:nvPr/>
        </p:nvPicPr>
        <p:blipFill>
          <a:blip r:embed="rId2"/>
          <a:stretch>
            <a:fillRect/>
          </a:stretch>
        </p:blipFill>
        <p:spPr>
          <a:xfrm>
            <a:off x="288925" y="1444625"/>
            <a:ext cx="7213600" cy="5283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353056" y="1777314"/>
            <a:ext cx="3932238" cy="3811588"/>
          </a:xfrm>
          <a:prstGeom prst="rect">
            <a:avLst/>
          </a:prstGeom>
        </p:spPr>
        <p:txBody>
          <a:bodyPr>
            <a:normAutofit lnSpcReduction="20000"/>
          </a:bodyPr>
          <a:lstStyle/>
          <a:p>
            <a:pPr>
              <a:lnSpc>
                <a:spcPct val="100000"/>
              </a:lnSpc>
              <a:spcBef>
                <a:spcPts val="1400"/>
              </a:spcBef>
            </a:pPr>
            <a:r>
              <a:rPr lang="en-US" altLang="en-US" sz="2200">
                <a:solidFill>
                  <a:schemeClr val="accent3">
                    <a:lumMod val="25000"/>
                  </a:schemeClr>
                </a:solidFill>
                <a:latin typeface="Abadi" panose="020B0604020104020204" pitchFamily="34" charset="0"/>
              </a:rPr>
              <a:t>Payload Mass:</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a.  Range: 350 – 15600 kg, Avg: </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 6105 kg</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b. Heavier payloads had lower success unless orbit was LEO</a:t>
            </a:r>
            <a:endParaRPr lang="en-US" alt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Key insight</a:t>
            </a:r>
            <a:endParaRPr lang="en-US" dirty="0">
              <a:solidFill>
                <a:srgbClr val="0B49CB"/>
              </a:solidFill>
            </a:endParaRPr>
          </a:p>
        </p:txBody>
      </p:sp>
      <p:pic>
        <p:nvPicPr>
          <p:cNvPr id="2" name="Picture 1" descr="Screenshot 2025-09-06 at 12.55.46"/>
          <p:cNvPicPr>
            <a:picLocks noChangeAspect="1"/>
          </p:cNvPicPr>
          <p:nvPr/>
        </p:nvPicPr>
        <p:blipFill>
          <a:blip r:embed="rId2"/>
          <a:stretch>
            <a:fillRect/>
          </a:stretch>
        </p:blipFill>
        <p:spPr>
          <a:xfrm>
            <a:off x="139700" y="1351915"/>
            <a:ext cx="7213600" cy="4673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1300480" y="1304290"/>
            <a:ext cx="9232900" cy="549275"/>
          </a:xfrm>
          <a:prstGeom prst="rect">
            <a:avLst/>
          </a:prstGeom>
        </p:spPr>
        <p:txBody>
          <a:bodyPr>
            <a:normAutofit/>
          </a:bodyPr>
          <a:lstStyle/>
          <a:p>
            <a:pPr marL="0" indent="0" algn="ctr">
              <a:lnSpc>
                <a:spcPct val="100000"/>
              </a:lnSpc>
              <a:spcBef>
                <a:spcPts val="1400"/>
              </a:spcBef>
              <a:buNone/>
            </a:pPr>
            <a:r>
              <a:rPr lang="en-US" altLang="en-US" sz="2200">
                <a:solidFill>
                  <a:schemeClr val="accent3">
                    <a:lumMod val="25000"/>
                  </a:schemeClr>
                </a:solidFill>
                <a:latin typeface="Abadi" panose="020B0604020104020204" pitchFamily="34" charset="0"/>
              </a:rPr>
              <a:t>Launch Frequency by Site (Supplementary)</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endParaRPr lang="en-US" altLang="en-US" sz="2200">
              <a:solidFill>
                <a:schemeClr val="accent3">
                  <a:lumMod val="25000"/>
                </a:schemeClr>
              </a:solidFill>
              <a:latin typeface="Abadi" panose="020B0604020104020204" pitchFamily="34" charset="0"/>
            </a:endParaRPr>
          </a:p>
          <a:p>
            <a:pPr>
              <a:lnSpc>
                <a:spcPct val="100000"/>
              </a:lnSpc>
              <a:spcBef>
                <a:spcPts val="1400"/>
              </a:spcBef>
            </a:pPr>
            <a:endParaRPr lang="en-US" alt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Screenshot 2025-09-06 at 12.57.02"/>
          <p:cNvPicPr>
            <a:picLocks noChangeAspect="1"/>
          </p:cNvPicPr>
          <p:nvPr/>
        </p:nvPicPr>
        <p:blipFill>
          <a:blip r:embed="rId2"/>
          <a:stretch>
            <a:fillRect/>
          </a:stretch>
        </p:blipFill>
        <p:spPr>
          <a:xfrm>
            <a:off x="770255" y="1714500"/>
            <a:ext cx="1024318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57400"/>
            <a:ext cx="10687685" cy="3811905"/>
          </a:xfrm>
          <a:prstGeom prst="rect">
            <a:avLst/>
          </a:prstGeom>
        </p:spPr>
        <p:txBody>
          <a:bodyPr>
            <a:normAutofit/>
          </a:bodyPr>
          <a:lstStyle/>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 Use tables or screenshots of query output. Recommended:</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a. Total Launches per Site: CCAFS (54), KSC (21), VAFB (14)</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b.  First Successful Ground Landing: 2015-12-22</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c.  Highest Payload Boosters:</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d.  B1049 (Max), B1048, B1046</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 Failed Landings in 2015: 5 attempts, mostly on drone ships</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 Booster with Max Payload: B1049 with over 30,000 kg launched</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endParaRPr lang="en-US" alt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4800" dirty="0">
                <a:solidFill>
                  <a:srgbClr val="0B49CB"/>
                </a:solidFill>
                <a:latin typeface="Abadi"/>
              </a:rPr>
              <a:t>SQL Results</a:t>
            </a:r>
            <a:endParaRPr lang="en-US" sz="4800"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6659880" y="5170170"/>
            <a:ext cx="3932555" cy="1050925"/>
          </a:xfrm>
          <a:prstGeom prst="rect">
            <a:avLst/>
          </a:prstGeom>
        </p:spPr>
        <p:txBody>
          <a:bodyPr>
            <a:normAutofit/>
          </a:bodyPr>
          <a:lstStyle/>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Map 1: All launch sites with markers</a:t>
            </a:r>
            <a:endParaRPr lang="en-US" alt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Results</a:t>
            </a:r>
            <a:endParaRPr lang="en-US" dirty="0">
              <a:solidFill>
                <a:srgbClr val="0B49CB"/>
              </a:solidFill>
              <a:latin typeface="Abadi"/>
            </a:endParaRPr>
          </a:p>
        </p:txBody>
      </p:sp>
      <p:pic>
        <p:nvPicPr>
          <p:cNvPr id="2" name="Picture 1" descr="Screenshot 2025-09-06 at 12.58.50"/>
          <p:cNvPicPr>
            <a:picLocks noChangeAspect="1"/>
          </p:cNvPicPr>
          <p:nvPr/>
        </p:nvPicPr>
        <p:blipFill>
          <a:blip r:embed="rId2"/>
          <a:stretch>
            <a:fillRect/>
          </a:stretch>
        </p:blipFill>
        <p:spPr>
          <a:xfrm>
            <a:off x="5930900" y="1372870"/>
            <a:ext cx="5391150" cy="3512185"/>
          </a:xfrm>
          <a:prstGeom prst="rect">
            <a:avLst/>
          </a:prstGeom>
        </p:spPr>
      </p:pic>
      <p:pic>
        <p:nvPicPr>
          <p:cNvPr id="6" name="Picture 5" descr="Screenshot 2025-09-06 at 13.02.07"/>
          <p:cNvPicPr>
            <a:picLocks noChangeAspect="1"/>
          </p:cNvPicPr>
          <p:nvPr/>
        </p:nvPicPr>
        <p:blipFill>
          <a:blip r:embed="rId3"/>
          <a:stretch>
            <a:fillRect/>
          </a:stretch>
        </p:blipFill>
        <p:spPr>
          <a:xfrm>
            <a:off x="36830" y="1372870"/>
            <a:ext cx="5588635" cy="3640455"/>
          </a:xfrm>
          <a:prstGeom prst="rect">
            <a:avLst/>
          </a:prstGeom>
        </p:spPr>
      </p:pic>
      <p:sp>
        <p:nvSpPr>
          <p:cNvPr id="8" name="Content Placeholder 2"/>
          <p:cNvSpPr>
            <a:spLocks noGrp="1"/>
          </p:cNvSpPr>
          <p:nvPr/>
        </p:nvSpPr>
        <p:spPr>
          <a:xfrm>
            <a:off x="770255" y="5170170"/>
            <a:ext cx="3932555" cy="10509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Map 2: Launch markers colored by success/failure</a:t>
            </a:r>
            <a:endParaRPr lang="en-US" altLang="en-US" sz="2200">
              <a:solidFill>
                <a:schemeClr val="accent3">
                  <a:lumMod val="25000"/>
                </a:schemeClr>
              </a:solidFill>
              <a:latin typeface="Abadi" panose="020B0604020104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81125"/>
            <a:ext cx="9745589" cy="4351338"/>
          </a:xfrm>
          <a:prstGeom prst="rect">
            <a:avLst/>
          </a:prstGeom>
        </p:spPr>
        <p:txBody>
          <a:bodyPr>
            <a:normAutofit/>
          </a:bodyPr>
          <a:lstStyle/>
          <a:p>
            <a:pPr marL="0" indent="0">
              <a:lnSpc>
                <a:spcPct val="100000"/>
              </a:lnSpc>
              <a:spcBef>
                <a:spcPts val="1400"/>
              </a:spcBef>
              <a:buNone/>
            </a:pPr>
            <a:r>
              <a:rPr lang="en-US" altLang="en-US" sz="2200" dirty="0">
                <a:solidFill>
                  <a:schemeClr val="accent3">
                    <a:lumMod val="25000"/>
                  </a:schemeClr>
                </a:solidFill>
                <a:latin typeface="Abadi" panose="020B0604020104020204" pitchFamily="34" charset="0"/>
              </a:rPr>
              <a:t>Map 3: Distance to coast/road/rai</a:t>
            </a:r>
            <a:endParaRPr lang="en-US" alt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results </a:t>
            </a:r>
            <a:endParaRPr lang="en-US" dirty="0">
              <a:solidFill>
                <a:srgbClr val="0B49CB"/>
              </a:solidFill>
              <a:latin typeface="Abadi"/>
            </a:endParaRPr>
          </a:p>
        </p:txBody>
      </p:sp>
      <p:pic>
        <p:nvPicPr>
          <p:cNvPr id="2" name="Picture 1" descr="Screenshot 2025-09-06 at 13.03.53"/>
          <p:cNvPicPr>
            <a:picLocks noChangeAspect="1"/>
          </p:cNvPicPr>
          <p:nvPr/>
        </p:nvPicPr>
        <p:blipFill>
          <a:blip r:embed="rId2"/>
          <a:stretch>
            <a:fillRect/>
          </a:stretch>
        </p:blipFill>
        <p:spPr>
          <a:xfrm>
            <a:off x="4536440" y="1918970"/>
            <a:ext cx="6921500" cy="4508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 Dashboard</a:t>
            </a:r>
            <a:endParaRPr lang="en-US" dirty="0">
              <a:solidFill>
                <a:srgbClr val="0B49CB"/>
              </a:solidFill>
              <a:latin typeface="Abadi"/>
            </a:endParaRPr>
          </a:p>
        </p:txBody>
      </p:sp>
      <p:pic>
        <p:nvPicPr>
          <p:cNvPr id="2" name="Picture 1" descr="Screenshot 2025-09-06 at 13.04.59"/>
          <p:cNvPicPr>
            <a:picLocks noChangeAspect="1"/>
          </p:cNvPicPr>
          <p:nvPr/>
        </p:nvPicPr>
        <p:blipFill>
          <a:blip r:embed="rId2"/>
          <a:stretch>
            <a:fillRect/>
          </a:stretch>
        </p:blipFill>
        <p:spPr>
          <a:xfrm>
            <a:off x="495300" y="1087755"/>
            <a:ext cx="11201400" cy="5092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Result</a:t>
            </a:r>
            <a:endParaRPr lang="en-US" dirty="0">
              <a:solidFill>
                <a:srgbClr val="0B49CB"/>
              </a:solidFill>
              <a:latin typeface="Abadi"/>
            </a:endParaRPr>
          </a:p>
        </p:txBody>
      </p:sp>
      <p:pic>
        <p:nvPicPr>
          <p:cNvPr id="2" name="Picture 1" descr="Screenshot 2025-09-06 at 13.05.35"/>
          <p:cNvPicPr>
            <a:picLocks noChangeAspect="1"/>
          </p:cNvPicPr>
          <p:nvPr/>
        </p:nvPicPr>
        <p:blipFill>
          <a:blip r:embed="rId2"/>
          <a:stretch>
            <a:fillRect/>
          </a:stretch>
        </p:blipFill>
        <p:spPr>
          <a:xfrm>
            <a:off x="1094105" y="1334770"/>
            <a:ext cx="9867900" cy="50927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a. Launch succes improves each year</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b. LEO and VLEO orbits yield high success</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c. High payloads can succeed with the right site/orbit</a:t>
            </a: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2200">
                <a:solidFill>
                  <a:schemeClr val="accent3">
                    <a:lumMod val="25000"/>
                  </a:schemeClr>
                </a:solidFill>
                <a:latin typeface="Abadi" panose="020B0604020104020204" pitchFamily="34" charset="0"/>
              </a:rPr>
              <a:t>d. Predictive models offer planning value for future missions</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endParaRPr lang="en-US" altLang="en-US" sz="2200">
              <a:solidFill>
                <a:schemeClr val="accent3">
                  <a:lumMod val="25000"/>
                </a:schemeClr>
              </a:solidFill>
              <a:latin typeface="Abadi" panose="020B0604020104020204" pitchFamily="34" charset="0"/>
            </a:endParaRPr>
          </a:p>
          <a:p>
            <a:pPr>
              <a:lnSpc>
                <a:spcPct val="100000"/>
              </a:lnSpc>
              <a:spcBef>
                <a:spcPts val="1400"/>
              </a:spcBef>
            </a:pPr>
            <a:endParaRPr lang="en-US" alt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a:t>
            </a:r>
            <a:endParaRPr lang="en-US" dirty="0">
              <a:solidFill>
                <a:srgbClr val="0B49CB"/>
              </a:solidFill>
              <a:latin typeface="Abad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7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7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7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7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7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58850" y="1883410"/>
            <a:ext cx="9484995" cy="33464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7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7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7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7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7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9pPr>
          </a:lstStyle>
          <a:p>
            <a:pPr algn="just">
              <a:lnSpc>
                <a:spcPct val="100000"/>
              </a:lnSpc>
              <a:spcBef>
                <a:spcPts val="1400"/>
              </a:spcBef>
            </a:pPr>
            <a:r>
              <a:rPr lang="en-US" altLang="en-US" sz="2200" dirty="0">
                <a:solidFill>
                  <a:schemeClr val="accent3">
                    <a:lumMod val="25000"/>
                  </a:schemeClr>
                </a:solidFill>
                <a:latin typeface="Abadi" panose="020B0604020104020204" pitchFamily="34" charset="0"/>
              </a:rPr>
              <a:t>This project explores SpaceX Falcon 9 launch data to identify key factors influencing booster landing success. We performed exploratory data analysis  using Python, SQL-like queries, and built a classification model. We also  developed interactive visuals using Folium and Plotly Dash. The final model  achieved promising accuracy, highlighting the importance of payload mass, launch site, and orbit type in predicting success.</a:t>
            </a:r>
            <a:endParaRPr lang="en-US" altLang="en-US" sz="2200" dirty="0">
              <a:solidFill>
                <a:schemeClr val="accent3">
                  <a:lumMod val="25000"/>
                </a:schemeClr>
              </a:solidFill>
              <a:latin typeface="Abadi" panose="020B0604020104020204" pitchFamily="34" charset="0"/>
            </a:endParaRPr>
          </a:p>
          <a:p>
            <a:pPr>
              <a:lnSpc>
                <a:spcPct val="100000"/>
              </a:lnSpc>
              <a:spcBef>
                <a:spcPts val="1400"/>
              </a:spcBef>
            </a:pPr>
            <a:endParaRPr lang="en-US" altLang="en-US" sz="2200" dirty="0">
              <a:solidFill>
                <a:schemeClr val="accent3">
                  <a:lumMod val="25000"/>
                </a:schemeClr>
              </a:solidFill>
              <a:latin typeface="Abadi" panose="020B0604020104020204" pitchFamily="34" charset="0"/>
            </a:endParaRPr>
          </a:p>
          <a:p>
            <a:pPr>
              <a:lnSpc>
                <a:spcPct val="100000"/>
              </a:lnSpc>
              <a:spcBef>
                <a:spcPts val="1400"/>
              </a:spcBef>
            </a:pPr>
            <a:endParaRPr lang="en-US" alt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2521585"/>
            <a:ext cx="10400030" cy="3487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7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7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7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7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7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9pPr>
          </a:lstStyle>
          <a:p>
            <a:pPr marL="0" indent="0">
              <a:spcBef>
                <a:spcPts val="1400"/>
              </a:spcBef>
              <a:buNone/>
            </a:pPr>
            <a:endParaRPr lang="en-US" altLang="en-US" sz="2200" dirty="0">
              <a:solidFill>
                <a:schemeClr val="accent3">
                  <a:lumMod val="25000"/>
                </a:schemeClr>
              </a:solidFill>
              <a:latin typeface="Abadi" panose="020B0604020104020204" pitchFamily="34" charset="0"/>
            </a:endParaRPr>
          </a:p>
          <a:p>
            <a:pPr marL="0" indent="0">
              <a:spcBef>
                <a:spcPts val="1400"/>
              </a:spcBef>
              <a:buNone/>
            </a:pPr>
            <a:r>
              <a:rPr lang="en-US" altLang="en-US" sz="2200" dirty="0">
                <a:solidFill>
                  <a:schemeClr val="accent3">
                    <a:lumMod val="25000"/>
                  </a:schemeClr>
                </a:solidFill>
                <a:latin typeface="Abadi" panose="020B0604020104020204" pitchFamily="34" charset="0"/>
              </a:rPr>
              <a:t>1. What patterns influence a successful landing?</a:t>
            </a:r>
            <a:endParaRPr lang="en-US" altLang="en-US" sz="2200" dirty="0">
              <a:solidFill>
                <a:schemeClr val="accent3">
                  <a:lumMod val="25000"/>
                </a:schemeClr>
              </a:solidFill>
              <a:latin typeface="Abadi" panose="020B0604020104020204" pitchFamily="34" charset="0"/>
            </a:endParaRPr>
          </a:p>
          <a:p>
            <a:pPr marL="0" indent="0">
              <a:spcBef>
                <a:spcPts val="1400"/>
              </a:spcBef>
              <a:buNone/>
            </a:pPr>
            <a:r>
              <a:rPr lang="en-US" altLang="en-US" sz="2200" dirty="0">
                <a:solidFill>
                  <a:schemeClr val="accent3">
                    <a:lumMod val="25000"/>
                  </a:schemeClr>
                </a:solidFill>
                <a:latin typeface="Abadi" panose="020B0604020104020204" pitchFamily="34" charset="0"/>
              </a:rPr>
              <a:t>2. How do payload mass, launch site, and orbit impact outcomes?</a:t>
            </a:r>
            <a:endParaRPr lang="en-US" altLang="en-US" sz="2200" dirty="0">
              <a:solidFill>
                <a:schemeClr val="accent3">
                  <a:lumMod val="25000"/>
                </a:schemeClr>
              </a:solidFill>
              <a:latin typeface="Abadi" panose="020B0604020104020204" pitchFamily="34" charset="0"/>
            </a:endParaRPr>
          </a:p>
        </p:txBody>
      </p:sp>
      <p:sp>
        <p:nvSpPr>
          <p:cNvPr id="2" name="Text Box 1"/>
          <p:cNvSpPr txBox="1"/>
          <p:nvPr/>
        </p:nvSpPr>
        <p:spPr>
          <a:xfrm>
            <a:off x="567690" y="1398270"/>
            <a:ext cx="10775315" cy="1106170"/>
          </a:xfrm>
          <a:prstGeom prst="rect">
            <a:avLst/>
          </a:prstGeom>
          <a:noFill/>
        </p:spPr>
        <p:txBody>
          <a:bodyPr wrap="square" rtlCol="0" anchor="t">
            <a:noAutofit/>
          </a:bodyPr>
          <a:p>
            <a:pPr marL="0" indent="0" algn="ctr">
              <a:spcBef>
                <a:spcPts val="1400"/>
              </a:spcBef>
              <a:buNone/>
            </a:pPr>
            <a:r>
              <a:rPr lang="en-US" altLang="en-US" sz="2800" i="1" dirty="0">
                <a:solidFill>
                  <a:schemeClr val="accent3">
                    <a:lumMod val="25000"/>
                  </a:schemeClr>
                </a:solidFill>
                <a:latin typeface="Abadi" panose="020B0604020104020204" pitchFamily="34" charset="0"/>
                <a:sym typeface="+mn-ea"/>
              </a:rPr>
              <a:t>Reusable rockets are crucial for reducing space launch costs. This project  investigates SpaceX Falcon 9 missions to answer:</a:t>
            </a:r>
            <a:endParaRPr lang="en-US" altLang="en-US" sz="2800" i="1" dirty="0">
              <a:solidFill>
                <a:schemeClr val="accent3">
                  <a:lumMod val="25000"/>
                </a:schemeClr>
              </a:solidFill>
              <a:latin typeface="Abadi" panose="020B060402010402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7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7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7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7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7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9pPr>
          </a:lstStyle>
          <a:p>
            <a:pPr marL="0" indent="0" algn="ctr">
              <a:lnSpc>
                <a:spcPct val="120000"/>
              </a:lnSpc>
              <a:spcBef>
                <a:spcPts val="1400"/>
              </a:spcBef>
              <a:buNone/>
            </a:pPr>
            <a:r>
              <a:rPr lang="en-US" altLang="en-US" sz="2200" b="1">
                <a:solidFill>
                  <a:schemeClr val="accent3">
                    <a:lumMod val="25000"/>
                  </a:schemeClr>
                </a:solidFill>
                <a:latin typeface="Abadi"/>
              </a:rPr>
              <a:t>SpaceX API:</a:t>
            </a:r>
            <a:endParaRPr lang="en-US" altLang="en-US" sz="2200" b="1">
              <a:solidFill>
                <a:schemeClr val="accent3">
                  <a:lumMod val="25000"/>
                </a:schemeClr>
              </a:solidFill>
              <a:latin typeface="Abadi"/>
            </a:endParaRPr>
          </a:p>
          <a:p>
            <a:pPr marL="0" indent="0">
              <a:lnSpc>
                <a:spcPct val="120000"/>
              </a:lnSpc>
              <a:spcBef>
                <a:spcPts val="1400"/>
              </a:spcBef>
              <a:buNone/>
            </a:pPr>
            <a:r>
              <a:rPr lang="en-US" altLang="en-US" sz="2200">
                <a:solidFill>
                  <a:schemeClr val="accent3">
                    <a:lumMod val="25000"/>
                  </a:schemeClr>
                </a:solidFill>
                <a:latin typeface="Abadi"/>
              </a:rPr>
              <a:t>a. Used the requests library to call the SpaceX REST API</a:t>
            </a:r>
            <a:endParaRPr lang="en-US" altLang="en-US" sz="2200">
              <a:solidFill>
                <a:schemeClr val="accent3">
                  <a:lumMod val="25000"/>
                </a:schemeClr>
              </a:solidFill>
              <a:latin typeface="Abadi"/>
            </a:endParaRPr>
          </a:p>
          <a:p>
            <a:pPr marL="0" indent="0">
              <a:lnSpc>
                <a:spcPct val="120000"/>
              </a:lnSpc>
              <a:spcBef>
                <a:spcPts val="1400"/>
              </a:spcBef>
              <a:buNone/>
            </a:pPr>
            <a:r>
              <a:rPr lang="en-US" altLang="en-US" sz="2200">
                <a:solidFill>
                  <a:schemeClr val="accent3">
                    <a:lumMod val="25000"/>
                  </a:schemeClr>
                </a:solidFill>
                <a:latin typeface="Abadi"/>
              </a:rPr>
              <a:t>b. Parsed JSON responses to extract relevant launch data</a:t>
            </a:r>
            <a:endParaRPr lang="en-US" altLang="en-US" sz="2200">
              <a:solidFill>
                <a:schemeClr val="accent3">
                  <a:lumMod val="25000"/>
                </a:schemeClr>
              </a:solidFill>
              <a:latin typeface="Abadi"/>
            </a:endParaRPr>
          </a:p>
          <a:p>
            <a:pPr marL="0" indent="0">
              <a:lnSpc>
                <a:spcPct val="120000"/>
              </a:lnSpc>
              <a:spcBef>
                <a:spcPts val="1400"/>
              </a:spcBef>
              <a:buNone/>
            </a:pPr>
            <a:r>
              <a:rPr lang="en-US" altLang="en-US" sz="2200">
                <a:solidFill>
                  <a:schemeClr val="accent3">
                    <a:lumMod val="25000"/>
                  </a:schemeClr>
                </a:solidFill>
                <a:latin typeface="Abadi"/>
              </a:rPr>
              <a:t>c. Stored results into pandas DataFrames</a:t>
            </a:r>
            <a:endParaRPr lang="en-US" altLang="en-US" sz="2200">
              <a:solidFill>
                <a:schemeClr val="accent3">
                  <a:lumMod val="25000"/>
                </a:schemeClr>
              </a:solidFill>
              <a:latin typeface="Abadi"/>
            </a:endParaRPr>
          </a:p>
          <a:p>
            <a:pPr marL="0" indent="0" algn="ctr">
              <a:lnSpc>
                <a:spcPct val="120000"/>
              </a:lnSpc>
              <a:spcBef>
                <a:spcPts val="1400"/>
              </a:spcBef>
              <a:buNone/>
            </a:pPr>
            <a:r>
              <a:rPr lang="en-US" altLang="en-US" sz="2200" b="1">
                <a:solidFill>
                  <a:schemeClr val="accent3">
                    <a:lumMod val="25000"/>
                  </a:schemeClr>
                </a:solidFill>
                <a:latin typeface="Abadi"/>
              </a:rPr>
              <a:t>Web Scraping</a:t>
            </a:r>
            <a:endParaRPr lang="en-US" altLang="en-US" sz="2200" b="1">
              <a:solidFill>
                <a:schemeClr val="accent3">
                  <a:lumMod val="25000"/>
                </a:schemeClr>
              </a:solidFill>
              <a:latin typeface="Abadi"/>
            </a:endParaRPr>
          </a:p>
          <a:p>
            <a:pPr marL="0" indent="0">
              <a:lnSpc>
                <a:spcPct val="120000"/>
              </a:lnSpc>
              <a:spcBef>
                <a:spcPts val="1400"/>
              </a:spcBef>
              <a:buNone/>
            </a:pPr>
            <a:r>
              <a:rPr lang="en-US" altLang="en-US" sz="2200">
                <a:solidFill>
                  <a:schemeClr val="accent3">
                    <a:lumMod val="25000"/>
                  </a:schemeClr>
                </a:solidFill>
                <a:latin typeface="Abadi"/>
              </a:rPr>
              <a:t>a. Used BeautifulSoup to scrape Falcon 9 payload data from Wikipedia</a:t>
            </a:r>
            <a:endParaRPr lang="en-US" altLang="en-US" sz="2200">
              <a:solidFill>
                <a:schemeClr val="accent3">
                  <a:lumMod val="25000"/>
                </a:schemeClr>
              </a:solidFill>
              <a:latin typeface="Abadi"/>
            </a:endParaRPr>
          </a:p>
          <a:p>
            <a:pPr marL="0" indent="0" algn="just">
              <a:lnSpc>
                <a:spcPct val="120000"/>
              </a:lnSpc>
              <a:spcBef>
                <a:spcPts val="1400"/>
              </a:spcBef>
              <a:buNone/>
            </a:pPr>
            <a:r>
              <a:rPr lang="en-US" altLang="en-US" sz="2200">
                <a:solidFill>
                  <a:schemeClr val="accent3">
                    <a:lumMod val="25000"/>
                  </a:schemeClr>
                </a:solidFill>
                <a:latin typeface="Abadi"/>
              </a:rPr>
              <a:t>b. Cleaned scraped HTML tables and merged them into the main DataFrame</a:t>
            </a:r>
            <a:endParaRPr lang="en-US" alt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2288540"/>
            <a:ext cx="10688320" cy="4351655"/>
          </a:xfrm>
          <a:prstGeom prst="rect">
            <a:avLst/>
          </a:prstGeom>
        </p:spPr>
        <p:txBody>
          <a:bodyPr/>
          <a:lstStyle/>
          <a:p>
            <a:pPr marL="0" indent="0">
              <a:buNone/>
            </a:pPr>
            <a:r>
              <a:rPr lang="en-US" altLang="en-US"/>
              <a:t>a. REST API &amp; Web Scraping to gather launch metadata</a:t>
            </a:r>
            <a:endParaRPr lang="en-US" altLang="en-US"/>
          </a:p>
          <a:p>
            <a:pPr marL="0" indent="0">
              <a:buNone/>
            </a:pPr>
            <a:r>
              <a:rPr lang="en-US" altLang="en-US"/>
              <a:t>b. CSV Dataset with 89 Falcon 9 missions (used here)</a:t>
            </a:r>
            <a:endParaRPr lang="en-US" altLang="en-US"/>
          </a:p>
          <a:p>
            <a:pPr marL="0" indent="0">
              <a:buNone/>
            </a:pPr>
            <a:r>
              <a:rPr lang="en-US" altLang="en-US"/>
              <a:t>c. Cleaned column names, converted datatypes, and added a binary success label</a:t>
            </a:r>
            <a:endParaRPr lang="en-US" altLang="en-US"/>
          </a:p>
          <a:p>
            <a:pPr marL="0" indent="0">
              <a:buNone/>
            </a:pPr>
            <a:r>
              <a:rPr lang="en-US" altLang="en-US"/>
              <a:t>d. Feature engineered the year and categorized mission attributes</a:t>
            </a:r>
            <a:endParaRPr lang="en-US" altLang="en-US"/>
          </a:p>
          <a:p>
            <a:endParaRPr lang="en-US" alt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2" name="Text Box 1"/>
          <p:cNvSpPr txBox="1"/>
          <p:nvPr/>
        </p:nvSpPr>
        <p:spPr>
          <a:xfrm>
            <a:off x="1687830" y="1508125"/>
            <a:ext cx="9083040" cy="706755"/>
          </a:xfrm>
          <a:prstGeom prst="rect">
            <a:avLst/>
          </a:prstGeom>
          <a:noFill/>
        </p:spPr>
        <p:txBody>
          <a:bodyPr wrap="square" rtlCol="0">
            <a:spAutoFit/>
          </a:bodyPr>
          <a:p>
            <a:r>
              <a:rPr lang="en-US" sz="4000" b="1" i="1"/>
              <a:t>For Data Wrangling we used: </a:t>
            </a:r>
            <a:endParaRPr lang="en-US" sz="4000" b="1"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2506345"/>
            <a:ext cx="9745589" cy="4351338"/>
          </a:xfrm>
          <a:prstGeom prst="rect">
            <a:avLst/>
          </a:prstGeom>
        </p:spPr>
        <p:txBody>
          <a:bodyPr lIns="91440" tIns="45720" rIns="91440" bIns="45720" anchor="t"/>
          <a:lstStyle/>
          <a:p>
            <a:pPr marL="0" indent="0">
              <a:lnSpc>
                <a:spcPct val="100000"/>
              </a:lnSpc>
              <a:spcBef>
                <a:spcPts val="1400"/>
              </a:spcBef>
              <a:buNone/>
            </a:pPr>
            <a:r>
              <a:rPr lang="en-US" altLang="en-US"/>
              <a:t>a. Pandas, matplotlib, seaborn for static visualizations</a:t>
            </a:r>
            <a:endParaRPr lang="en-US" altLang="en-US"/>
          </a:p>
          <a:p>
            <a:pPr marL="0" indent="0">
              <a:lnSpc>
                <a:spcPct val="100000"/>
              </a:lnSpc>
              <a:spcBef>
                <a:spcPts val="1400"/>
              </a:spcBef>
              <a:buNone/>
            </a:pPr>
            <a:r>
              <a:rPr lang="en-US" altLang="en-US"/>
              <a:t>b. Folium for launch site mapping</a:t>
            </a:r>
            <a:endParaRPr lang="en-US" altLang="en-US"/>
          </a:p>
          <a:p>
            <a:pPr marL="0" indent="0">
              <a:lnSpc>
                <a:spcPct val="100000"/>
              </a:lnSpc>
              <a:spcBef>
                <a:spcPts val="1400"/>
              </a:spcBef>
              <a:buNone/>
            </a:pPr>
            <a:r>
              <a:rPr lang="en-US" altLang="en-US"/>
              <a:t>c. Plotly dash for building an interactive dashboard</a:t>
            </a:r>
            <a:endParaRPr lang="en-US" alt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2" name="Text Box 1"/>
          <p:cNvSpPr txBox="1"/>
          <p:nvPr/>
        </p:nvSpPr>
        <p:spPr>
          <a:xfrm>
            <a:off x="2837815" y="1508125"/>
            <a:ext cx="9083040" cy="706755"/>
          </a:xfrm>
          <a:prstGeom prst="rect">
            <a:avLst/>
          </a:prstGeom>
          <a:noFill/>
        </p:spPr>
        <p:txBody>
          <a:bodyPr wrap="square" rtlCol="0">
            <a:spAutoFit/>
          </a:bodyPr>
          <a:p>
            <a:r>
              <a:rPr lang="en-US" sz="4000" b="1" i="1"/>
              <a:t>For EDA we used: </a:t>
            </a:r>
            <a:endParaRPr lang="en-US" sz="4000" b="1" i="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Version="12" ma:contentTypeDescription="Create a new document." ma:versionID="5271f8e20090c87afed7729ac71f61b2" ma:contentTypeName="Document" ma:contentTypeScope="" ma:contentTypeID="0x010100EECD86F56755A646AC8AFCBCBD967F21">
  <xsd:schema xmlns:p="http://schemas.microsoft.com/office/2006/metadata/properties" xmlns:ns2="155be751-a274-42e8-93fb-f39d3b9bccc8" xmlns:ns3="f80a141d-92ca-4d3d-9308-f7e7b1d44ce8" xmlns:xsd="http://www.w3.org/2001/XMLSchema" xmlns:xs="http://www.w3.org/2001/XMLSchema" ma:fieldsID="cf12c133eb44377ebd94fdb7db4757b0" ns3:_="" ma:root="true" targetNamespace="http://schemas.microsoft.com/office/2006/metadata/properties" ns2: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dms="http://schemas.microsoft.com/office/2006/documentManagement/types" xmlns:pc="http://schemas.microsoft.com/office/infopath/2007/PartnerControls" xmlns:xsd="http://www.w3.org/2001/XMLSchema" xmlns:xs="http://www.w3.org/2001/XMLSchema" targetNamespace="155be751-a274-42e8-93fb-f39d3b9bccc8" elementFormDefault="qualified">
    <xsd:import namespace="http://schemas.microsoft.com/office/2006/documentManagement/types"/>
    <xsd:import namespace="http://schemas.microsoft.com/office/infopath/2007/PartnerControls"/>
    <xsd:element nillable="true" ma:internalName="MediaServiceMetadata" ma:index="8" ma:hidden="true" ma:displayName="MediaServiceMetadata" name="MediaServiceMetadata" ma:readOnly="true">
      <xsd:simpleType>
        <xsd:restriction base="dms:Note"/>
      </xsd:simpleType>
    </xsd:element>
    <xsd:element nillable="true" ma:internalName="MediaServiceFastMetadata" ma:index="9" ma:hidden="true" ma:displayName="MediaServiceFastMetadata" name="MediaServiceFastMetadata" ma:readOnly="true">
      <xsd:simpleType>
        <xsd:restriction base="dms:Note"/>
      </xsd:simpleType>
    </xsd:element>
    <xsd:element nillable="true" ma:internalName="MediaServiceAutoTags" ma:index="10" ma:displayName="Tags" name="MediaServiceAutoTags" ma:readOnly="true">
      <xsd:simpleType>
        <xsd:restriction base="dms:Text"/>
      </xsd:simpleType>
    </xsd:element>
    <xsd:element nillable="true" ma:internalName="MediaServiceOCR" ma:index="11" ma:displayName="Extracted Text" name="MediaServiceOCR" ma:readOnly="true">
      <xsd:simpleType>
        <xsd:restriction base="dms:Note">
          <xsd:maxLength value="255"/>
        </xsd:restriction>
      </xsd:simpleType>
    </xsd:element>
    <xsd:element nillable="true" ma:internalName="MediaServiceDateTaken" ma:index="12" ma:hidden="true" ma:displayName="MediaServiceDateTaken" name="MediaServiceDateTaken" ma:readOnly="true">
      <xsd:simpleType>
        <xsd:restriction base="dms:Text"/>
      </xsd:simpleType>
    </xsd:element>
    <xsd:element nillable="true" ma:internalName="MediaServiceGenerationTime" ma:index="13" ma:hidden="true" ma:displayName="MediaServiceGenerationTime" name="MediaServiceGenerationTime" ma:readOnly="true">
      <xsd:simpleType>
        <xsd:restriction base="dms:Text"/>
      </xsd:simpleType>
    </xsd:element>
    <xsd:element nillable="true" ma:internalName="MediaServiceEventHashCode" ma:index="14" ma:hidden="true" ma:displayName="MediaServiceEventHashCode" name="MediaServiceEventHashCode" ma:readOnly="true">
      <xsd:simpleType>
        <xsd:restriction base="dms:Text"/>
      </xsd:simpleType>
    </xsd:element>
    <xsd:element nillable="true" ma:internalName="MediaServiceAutoKeyPoints" ma:index="15" ma:hidden="true" ma:displayName="MediaServiceAutoKeyPoints" name="MediaServiceAutoKeyPoints" ma:readOnly="true">
      <xsd:simpleType>
        <xsd:restriction base="dms:Note"/>
      </xsd:simpleType>
    </xsd:element>
    <xsd:element nillable="true" ma:internalName="MediaServiceKeyPoints" ma:index="16" ma:displayName="KeyPoints" name="MediaServiceKeyPoints" ma:readOnly="true">
      <xsd:simpleType>
        <xsd:restriction base="dms:Note">
          <xsd:maxLength value="255"/>
        </xsd:restriction>
      </xsd:simpleType>
    </xsd:element>
    <xsd:element nillable="true" ma:internalName="MediaServiceLocation" ma:index="19" ma:displayName="Location" name="MediaServiceLocation" ma:readOnly="true">
      <xsd:simpleType>
        <xsd:restriction base="dms:Text"/>
      </xsd:simpleType>
    </xsd:element>
  </xsd:schema>
  <xsd:schema xmlns:dms="http://schemas.microsoft.com/office/2006/documentManagement/types" xmlns:pc="http://schemas.microsoft.com/office/infopath/2007/PartnerControls" xmlns:xsd="http://www.w3.org/2001/XMLSchema" xmlns:xs="http://www.w3.org/2001/XMLSchema" targetNamespace="f80a141d-92ca-4d3d-9308-f7e7b1d44ce8" elementFormDefault="qualified">
    <xsd:import namespace="http://schemas.microsoft.com/office/2006/documentManagement/types"/>
    <xsd:import namespace="http://schemas.microsoft.com/office/infopath/2007/PartnerControls"/>
    <xsd:element nillable="true" ma:internalName="SharedWithUsers" ma:index="17" ma:displayName="Shared With" name="SharedWithUsers" ma:readOnly="true">
      <xsd:complexType>
        <xsd:complexContent>
          <xsd:extension base="dms:UserMulti">
            <xsd:sequence>
              <xsd:element name="UserInfo" maxOccurs="unbounded" minOccurs="0">
                <xsd:complexType>
                  <xsd:sequence>
                    <xsd:element type="xsd:string" name="DisplayName" minOccurs="0"/>
                    <xsd:element nillable="true" type="dms:UserId" name="AccountId" minOccurs="0"/>
                    <xsd:element type="xsd:string" name="AccountType" minOccurs="0"/>
                  </xsd:sequence>
                </xsd:complexType>
              </xsd:element>
            </xsd:sequence>
          </xsd:extension>
        </xsd:complexContent>
      </xsd:complexType>
    </xsd:element>
    <xsd:element nillable="true" ma:internalName="SharedWithDetails" ma:index="18" ma:displayName="Shared With Details" name="SharedWithDetails" ma:readOnly="true">
      <xsd:simpleType>
        <xsd:restriction base="dms:Note">
          <xsd:maxLength value="255"/>
        </xsd:restriction>
      </xsd:simpleType>
    </xsd:element>
  </xsd:schema>
  <xsd:schema xmlns:xsi="http://www.w3.org/2001/XMLSchema-instance" xmlns:dcterms="http://purl.org/dc/terms/" xmlns:odoc="http://schemas.microsoft.com/internal/obd" xmlns:dc="http://purl.org/dc/elements/1.1/" xmlns="http://schemas.openxmlformats.org/package/2006/metadata/core-properties" xmlns:xsd="http://www.w3.org/2001/XMLSchema" attributeFormDefault="unqualified" targetNamespace="http://schemas.openxmlformats.org/package/2006/metadata/core-properties" elementFormDefault="qualified" blockDefault="#all">
    <xsd:import schemaLocation="http://dublincore.org/schemas/xmls/qdc/2003/04/02/dc.xsd" namespace="http://purl.org/dc/elements/1.1/"/>
    <xsd:import schemaLocation="http://dublincore.org/schemas/xmls/qdc/2003/04/02/dcterms.xsd" namespace="http://purl.org/dc/terms/"/>
    <xsd:element type="CT_coreProperties" name="coreProperties"/>
    <xsd:complexType name="CT_coreProperties">
      <xsd:all>
        <xsd:element ref="dc:creator" maxOccurs="1" minOccurs="0"/>
        <xsd:element ref="dcterms:created" maxOccurs="1" minOccurs="0"/>
        <xsd:element ref="dc:identifier" maxOccurs="1" minOccurs="0"/>
        <xsd:element ma:index="0" type="xsd:string" ma:displayName="Content Type" name="contentType" maxOccurs="1" minOccurs="0"/>
        <xsd:element ma:index="4" ref="dc:title" ma:displayName="Title" maxOccurs="1" minOccurs="0"/>
        <xsd:element ref="dc:subject" maxOccurs="1" minOccurs="0"/>
        <xsd:element ref="dc:description" maxOccurs="1" minOccurs="0"/>
        <xsd:element type="xsd:string" name="keywords" maxOccurs="1" minOccurs="0"/>
        <xsd:element ref="dc:language" maxOccurs="1" minOccurs="0"/>
        <xsd:element type="xsd:string" name="category" maxOccurs="1" minOccurs="0"/>
        <xsd:element type="xsd:string" name="version" maxOccurs="1" minOccurs="0"/>
        <xsd:element type="xsd:string" name="revision" maxOccurs="1" minOccurs="0">
          <xsd:annotation>
            <xsd:documentation>
                        This value indicates the number of saves or revisions. The application is responsible for updating this value after each revision.
                    </xsd:documentation>
          </xsd:annotation>
        </xsd:element>
        <xsd:element type="xsd:string" name="lastModifiedBy" maxOccurs="1" minOccurs="0"/>
        <xsd:element ref="dcterms:modified" maxOccurs="1" minOccurs="0"/>
        <xsd:element type="xsd:string" name="contentStatus" maxOccurs="1" minOccurs="0"/>
      </xsd:all>
    </xsd:complexType>
  </xsd:schema>
  <xs:schema xmlns:pc="http://schemas.microsoft.com/office/infopath/2007/PartnerControls" xmlns:xs="http://www.w3.org/2001/XMLSchema" attributeFormDefault="unqualified" targetNamespace="http://schemas.microsoft.com/office/infopath/2007/PartnerControls" elementFormDefault="qualified">
    <xs:element name="Person">
      <xs:complexType>
        <xs:sequence>
          <xs:element ref="pc:DisplayName" minOccurs="0"/>
          <xs:element ref="pc:AccountId" minOccurs="0"/>
          <xs:element ref="pc:AccountType" minOccurs="0"/>
        </xs:sequence>
      </xs:complexType>
    </xs:element>
    <xs:element type="xs:string" name="DisplayName"/>
    <xs:element type="xs:string" name="AccountId"/>
    <xs:element type="xs:string" name="AccountType"/>
    <xs:element name="BDCAssociatedEntity">
      <xs:complexType>
        <xs:sequence>
          <xs:element ref="pc:BDCEntity" maxOccurs="unbounded" minOccurs="0"/>
        </xs:sequence>
        <xs:attribute ref="pc:EntityNamespace"/>
        <xs:attribute ref="pc:EntityName"/>
        <xs:attribute ref="pc:SystemInstanceName"/>
        <xs:attribute ref="pc:AssociationName"/>
      </xs:complexType>
    </xs:element>
    <xs:attribute type="xs:string" name="EntityNamespace"/>
    <xs:attribute type="xs:string" name="EntityName"/>
    <xs:attribute type="xs:string" name="SystemInstanceName"/>
    <xs:attribute type="xs:string" name="AssociationName"/>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type="xs:string" name="EntityDisplayName"/>
    <xs:element type="xs:string" name="EntityInstanceReference"/>
    <xs:element type="xs:string" name="EntityId1"/>
    <xs:element type="xs:string" name="EntityId2"/>
    <xs:element type="xs:string" name="EntityId3"/>
    <xs:element type="xs:string" name="EntityId4"/>
    <xs:element type="xs:string" name="EntityId5"/>
    <xs:element name="Terms">
      <xs:complexType>
        <xs:sequence>
          <xs:element ref="pc:TermInfo" maxOccurs="unbounded" minOccurs="0"/>
        </xs:sequence>
      </xs:complexType>
    </xs:element>
    <xs:element name="TermInfo">
      <xs:complexType>
        <xs:sequence>
          <xs:element ref="pc:TermName" minOccurs="0"/>
          <xs:element ref="pc:TermId" minOccurs="0"/>
        </xs:sequence>
      </xs:complexType>
    </xs:element>
    <xs:element type="xs:string" name="TermName"/>
    <xs:element type="xs:string" name="TermId"/>
  </xs:schema>
</ct:contentTypeSchema>
</file>

<file path=customXml/item3.xml><?xml version="1.0" encoding="utf-8"?>
<p:properties xmlns:xsi="http://www.w3.org/2001/XMLSchema-instance" xmlns:p="http://schemas.microsoft.com/office/2006/metadata/properties"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2776</Words>
  <Application>WPS Presentation</Application>
  <PresentationFormat>Widescreen</PresentationFormat>
  <Paragraphs>155</Paragraphs>
  <Slides>20</Slides>
  <Notes>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20</vt:i4>
      </vt:variant>
    </vt:vector>
  </HeadingPairs>
  <TitlesOfParts>
    <vt:vector size="40" baseType="lpstr">
      <vt:lpstr>Arial</vt:lpstr>
      <vt:lpstr>SimSun</vt:lpstr>
      <vt:lpstr>Wingdings</vt:lpstr>
      <vt:lpstr>Abadi</vt:lpstr>
      <vt:lpstr>苹方-简</vt:lpstr>
      <vt:lpstr>IBM Plex Mono SemiBold</vt:lpstr>
      <vt:lpstr>Abadi</vt:lpstr>
      <vt:lpstr>Thonburi</vt:lpstr>
      <vt:lpstr>SF Pro</vt:lpstr>
      <vt:lpstr>Arial</vt:lpstr>
      <vt:lpstr>IBM Plex Mono Text</vt:lpstr>
      <vt:lpstr>Calibri</vt:lpstr>
      <vt:lpstr>Microsoft YaHei</vt:lpstr>
      <vt:lpstr>汉仪旗黑</vt:lpstr>
      <vt:lpstr>Arial Unicode MS</vt:lpstr>
      <vt:lpstr>Helvetica Neue</vt:lpstr>
      <vt:lpstr>Calibri Light</vt:lpstr>
      <vt:lpstr>Calibri</vt:lpstr>
      <vt:lpstr>汉仪书宋二KW</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Ika Wahyuni</cp:lastModifiedBy>
  <cp:revision>200</cp:revision>
  <dcterms:created xsi:type="dcterms:W3CDTF">2025-09-06T06:07:50Z</dcterms:created>
  <dcterms:modified xsi:type="dcterms:W3CDTF">2025-09-06T06:07:50Z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6BEC6A2136E750A7D0CBBB6891AF511C_43</vt:lpwstr>
  </property>
  <property fmtid="{D5CDD505-2E9C-101B-9397-08002B2CF9AE}" pid="4" name="KSOProductBuildVer">
    <vt:lpwstr>1033-12.1.21937.21937</vt:lpwstr>
  </property>
</Properties>
</file>